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20" r:id="rId3"/>
    <p:sldId id="421" r:id="rId4"/>
    <p:sldId id="422" r:id="rId5"/>
    <p:sldId id="423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8" r:id="rId18"/>
    <p:sldId id="440" r:id="rId19"/>
    <p:sldId id="441" r:id="rId20"/>
    <p:sldId id="3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37A39B"/>
    <a:srgbClr val="5FC8C1"/>
    <a:srgbClr val="FFFFFF"/>
    <a:srgbClr val="FE7B01"/>
    <a:srgbClr val="04599E"/>
    <a:srgbClr val="F9F9F9"/>
    <a:srgbClr val="189DBE"/>
    <a:srgbClr val="813750"/>
    <a:srgbClr val="E4A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76" d="100"/>
          <a:sy n="76" d="100"/>
        </p:scale>
        <p:origin x="2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3F19-8CD3-45BB-A70A-95A8687CB93B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2F119-7A11-4368-8D37-E17674A66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4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5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8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1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2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D9F0-23D7-4FDD-9A4D-1265D849808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6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="" xmlns:a16="http://schemas.microsoft.com/office/drawing/2014/main" id="{E699E870-CB73-4493-9DDE-25F0B6CC9015}"/>
              </a:ext>
            </a:extLst>
          </p:cNvPr>
          <p:cNvSpPr txBox="1">
            <a:spLocks/>
          </p:cNvSpPr>
          <p:nvPr/>
        </p:nvSpPr>
        <p:spPr>
          <a:xfrm>
            <a:off x="566058" y="603701"/>
            <a:ext cx="11170829" cy="199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smtClean="0">
                <a:solidFill>
                  <a:srgbClr val="FFC000"/>
                </a:solidFill>
                <a:latin typeface="Montserrat" panose="02000505000000020004" pitchFamily="2" charset="0"/>
              </a:rPr>
              <a:t>Practice</a:t>
            </a:r>
          </a:p>
          <a:p>
            <a:pPr algn="l"/>
            <a:r>
              <a:rPr lang="en-US" sz="3600" b="1" smtClean="0">
                <a:solidFill>
                  <a:srgbClr val="FFC000"/>
                </a:solidFill>
                <a:latin typeface="Montserrat" panose="02000505000000020004" pitchFamily="2" charset="0"/>
              </a:rPr>
              <a:t>Collecting </a:t>
            </a:r>
            <a:r>
              <a:rPr lang="en-US" sz="3600" b="1" dirty="0">
                <a:solidFill>
                  <a:srgbClr val="FFC000"/>
                </a:solidFill>
                <a:latin typeface="Montserrat" panose="02000505000000020004" pitchFamily="2" charset="0"/>
              </a:rPr>
              <a:t>Review Data</a:t>
            </a:r>
            <a:endParaRPr lang="en-ID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="" xmlns:a16="http://schemas.microsoft.com/office/drawing/2014/main" id="{0438B511-AF8E-4105-B4CF-8EA18B1AE1B5}"/>
              </a:ext>
            </a:extLst>
          </p:cNvPr>
          <p:cNvSpPr txBox="1">
            <a:spLocks/>
          </p:cNvSpPr>
          <p:nvPr/>
        </p:nvSpPr>
        <p:spPr>
          <a:xfrm>
            <a:off x="566059" y="2791057"/>
            <a:ext cx="7644618" cy="3209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37A39B"/>
                </a:solidFill>
                <a:latin typeface="Montserrat" panose="02000505000000020004" pitchFamily="2" charset="0"/>
              </a:rPr>
              <a:t>Digital Business Ecosystem Research Center</a:t>
            </a:r>
            <a:endParaRPr lang="en-ID" sz="18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6" name="Picture 5" descr="A picture containing tableware&#10;&#10;Description automatically generated">
            <a:extLst>
              <a:ext uri="{FF2B5EF4-FFF2-40B4-BE49-F238E27FC236}">
                <a16:creationId xmlns=""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9" y="6071553"/>
            <a:ext cx="1245278" cy="41633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=""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6071553"/>
            <a:ext cx="1432365" cy="416333"/>
          </a:xfrm>
          <a:prstGeom prst="rect">
            <a:avLst/>
          </a:prstGeom>
        </p:spPr>
      </p:pic>
      <p:pic>
        <p:nvPicPr>
          <p:cNvPr id="1026" name="Picture 2" descr="Image result for parse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958" y="2951507"/>
            <a:ext cx="2942977" cy="294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5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52F9D6-6C2A-429C-91DD-8FADA4520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549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To crawl until the last page, we use pagination.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plus button, and choose select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EB90E2D-2A62-4A42-85EF-D27A67476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0" t="11524" r="10896" b="9911"/>
          <a:stretch/>
        </p:blipFill>
        <p:spPr>
          <a:xfrm>
            <a:off x="940762" y="1472607"/>
            <a:ext cx="8503864" cy="50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3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48B21C-CD33-4308-9ADB-4BE512916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0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Change the name to </a:t>
            </a: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“pagination”</a:t>
            </a:r>
            <a:r>
              <a:rPr lang="it-IT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/>
            </a:r>
            <a:br>
              <a:rPr lang="it-IT" sz="2400" b="1" dirty="0">
                <a:solidFill>
                  <a:srgbClr val="FFC000"/>
                </a:solidFill>
                <a:latin typeface="Montserrat" panose="02000505000000020004" pitchFamily="2" charset="0"/>
              </a:rPr>
            </a:b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CC302F4-0430-4059-8C85-DD5B5D596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15904" r="17164" b="12619"/>
          <a:stretch/>
        </p:blipFill>
        <p:spPr>
          <a:xfrm>
            <a:off x="937208" y="878879"/>
            <a:ext cx="9534551" cy="562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3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70D2C0-F0E6-4FBF-A445-EAFB98A6A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4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plus button and choose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C8AFF28-7EA4-4C02-9756-4673CEE0E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6" t="13490" r="14030" b="11846"/>
          <a:stretch/>
        </p:blipFill>
        <p:spPr>
          <a:xfrm>
            <a:off x="957025" y="1106591"/>
            <a:ext cx="9226635" cy="54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2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E67A3F-F264-4795-AC9B-321A5A042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38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“Yes” button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4AFF8CA-04FD-4487-9D8A-DA57B8913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2" t="12121" r="16269" b="14610"/>
          <a:stretch/>
        </p:blipFill>
        <p:spPr>
          <a:xfrm>
            <a:off x="960016" y="1116501"/>
            <a:ext cx="9236170" cy="54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79AEFD-840B-4EEB-AFD5-CAC657961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0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</a:t>
            </a:r>
            <a:r>
              <a:rPr lang="en-GB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“Repeat Current Template</a:t>
            </a: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” button to make sure that we use the same template for each page. 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1245E11-CFD3-4A0E-AE94-6D304C29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0" t="13914" r="16492" b="13216"/>
          <a:stretch/>
        </p:blipFill>
        <p:spPr>
          <a:xfrm>
            <a:off x="946370" y="1195211"/>
            <a:ext cx="9162134" cy="543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43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276CE9-013B-4F20-8D5F-623DD1B2D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0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“click </a:t>
            </a:r>
            <a:r>
              <a:rPr lang="en-GB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and go to </a:t>
            </a:r>
            <a:r>
              <a:rPr lang="en-GB" sz="2400" b="1" dirty="0" err="1">
                <a:solidFill>
                  <a:srgbClr val="FFC000"/>
                </a:solidFill>
                <a:latin typeface="Montserrat" panose="02000505000000020004" pitchFamily="2" charset="0"/>
              </a:rPr>
              <a:t>main_template</a:t>
            </a: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” button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DCC778-8252-4184-9984-7EF028966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88" t="16302" r="19291" b="14410"/>
          <a:stretch/>
        </p:blipFill>
        <p:spPr>
          <a:xfrm>
            <a:off x="977029" y="1001709"/>
            <a:ext cx="9369469" cy="554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4B25A1-22C5-4833-A744-134B9272D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Change the page to browse mode and make sure that each page already use the same template. Then turn off the browse mode.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39F5772-2557-4F72-B29D-5275D4BA0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7" t="13714" r="15933" b="13216"/>
          <a:stretch/>
        </p:blipFill>
        <p:spPr>
          <a:xfrm>
            <a:off x="994230" y="1190535"/>
            <a:ext cx="9064170" cy="53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9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B96604-DF16-4C6A-84EA-92314D0FD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6129"/>
            <a:ext cx="1113668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“get data” button and click “run” to start the crawl process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9F5772-2557-4F72-B29D-5275D4BA0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7" t="50353" r="15933" b="8341"/>
          <a:stretch/>
        </p:blipFill>
        <p:spPr>
          <a:xfrm>
            <a:off x="1676810" y="2125014"/>
            <a:ext cx="9064170" cy="30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FBB459-83DE-43F2-82F9-3781589F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449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FFC000"/>
                </a:solidFill>
                <a:latin typeface="Montserrat" panose="02000505000000020004" pitchFamily="2" charset="0"/>
              </a:rPr>
              <a:t>If all of the data needed is collected</a:t>
            </a:r>
            <a:r>
              <a:rPr lang="en-GB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, then click the “download” button</a:t>
            </a:r>
            <a:endParaRPr lang="en-GB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1FB0C86-EB03-4909-87F6-D2744C536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8" t="14510" r="17276" b="13216"/>
          <a:stretch/>
        </p:blipFill>
        <p:spPr>
          <a:xfrm>
            <a:off x="987058" y="1391308"/>
            <a:ext cx="8839522" cy="52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3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30EB75-9EA7-4FDA-A203-BA0012203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4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Saved in CSV format. </a:t>
            </a:r>
            <a:endParaRPr lang="en-GB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465D12-C517-4071-AD51-C745C6ECC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1723" r="12911" b="9911"/>
          <a:stretch/>
        </p:blipFill>
        <p:spPr>
          <a:xfrm>
            <a:off x="962415" y="1107340"/>
            <a:ext cx="9471765" cy="56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B7A7FA-7E86-4633-903C-0B61913C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302" y="51018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In the main page, click </a:t>
            </a:r>
            <a:r>
              <a:rPr lang="en-ID" sz="2400" b="1" dirty="0">
                <a:solidFill>
                  <a:srgbClr val="FFC000"/>
                </a:solidFill>
                <a:latin typeface="Montserrat" panose="02000505000000020004" pitchFamily="2" charset="0"/>
              </a:rPr>
              <a:t>new project </a:t>
            </a:r>
            <a:r>
              <a:rPr lang="en-ID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to start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14E77C8-6592-4744-9E26-ACB2DD69C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2" r="1818" b="4827"/>
          <a:stretch/>
        </p:blipFill>
        <p:spPr>
          <a:xfrm>
            <a:off x="524302" y="1120499"/>
            <a:ext cx="10660142" cy="560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2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="" xmlns:a16="http://schemas.microsoft.com/office/drawing/2014/main" id="{E699E870-CB73-4493-9DDE-25F0B6CC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34618"/>
            <a:ext cx="12192000" cy="1565305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rgbClr val="ED3237"/>
                </a:solidFill>
                <a:latin typeface="Montserrat" panose="02000505000000020004" pitchFamily="2" charset="0"/>
              </a:rPr>
              <a:t>THANK YOU</a:t>
            </a:r>
            <a:endParaRPr lang="en-ID" sz="6000" b="1" dirty="0">
              <a:solidFill>
                <a:srgbClr val="ED3237"/>
              </a:solidFill>
              <a:latin typeface="Montserrat" panose="02000505000000020004" pitchFamily="2" charset="0"/>
            </a:endParaRPr>
          </a:p>
        </p:txBody>
      </p:sp>
      <p:pic>
        <p:nvPicPr>
          <p:cNvPr id="8" name="Gambar 9" descr="Sebuah gambar berisi teks&#10;&#10;Deskripsi dihasilkan secara otomatis">
            <a:extLst>
              <a:ext uri="{FF2B5EF4-FFF2-40B4-BE49-F238E27FC236}">
                <a16:creationId xmlns="" xmlns:a16="http://schemas.microsoft.com/office/drawing/2014/main" id="{5ADD29DC-D178-4047-AC04-D57E1EFE19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2" r="18671" b="39395"/>
          <a:stretch/>
        </p:blipFill>
        <p:spPr>
          <a:xfrm>
            <a:off x="5173980" y="1408699"/>
            <a:ext cx="1844040" cy="238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8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E20F50-ABA9-43EA-8D9A-AE8311537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01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Place the link, today we use Samsung S9 thread.</a:t>
            </a:r>
          </a:p>
          <a:p>
            <a:r>
              <a:rPr lang="en-GB" sz="2000" b="1" dirty="0" smtClean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Can be accessed through     </a:t>
            </a:r>
          </a:p>
          <a:p>
            <a:pPr marL="0" indent="0">
              <a:buNone/>
            </a:pPr>
            <a:r>
              <a:rPr lang="en-GB" sz="2000" b="1" dirty="0" smtClean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    https</a:t>
            </a:r>
            <a:r>
              <a:rPr lang="en-GB" sz="2000" b="1" dirty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://</a:t>
            </a:r>
            <a:r>
              <a:rPr lang="en-GB" sz="2000" b="1" dirty="0" smtClean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>www.kaskus.co.id/thread/5a95587b162ec2970e8b4567</a:t>
            </a:r>
            <a:r>
              <a:rPr lang="en-GB" sz="2000" b="1" dirty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  <a:t/>
            </a:r>
            <a:br>
              <a:rPr lang="en-GB" sz="2000" b="1" dirty="0">
                <a:solidFill>
                  <a:srgbClr val="FFC000"/>
                </a:solidFill>
                <a:latin typeface="Montserrat" panose="02000505000000020004" pitchFamily="2" charset="0"/>
                <a:cs typeface="Times New Roman" panose="02020603050405020304" pitchFamily="18" charset="0"/>
              </a:rPr>
            </a:br>
            <a:endParaRPr lang="en-GB" sz="2000" b="1" dirty="0">
              <a:solidFill>
                <a:srgbClr val="FFC000"/>
              </a:solidFill>
              <a:latin typeface="Montserrat" panose="02000505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0DCB2AE-216F-4FA6-9195-99B2E1AA8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4427" r="16718" b="16372"/>
          <a:stretch/>
        </p:blipFill>
        <p:spPr>
          <a:xfrm>
            <a:off x="991502" y="1724186"/>
            <a:ext cx="9279839" cy="48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5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D020F5-5CED-4772-BD8E-91083B4E2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18" y="3789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at the plus button, then click select. 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9E69B6-B2D6-4B85-9838-F09E24159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1" t="14710" r="13750" b="9911"/>
          <a:stretch/>
        </p:blipFill>
        <p:spPr>
          <a:xfrm>
            <a:off x="853825" y="1011383"/>
            <a:ext cx="9993715" cy="556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051D6A-A57D-4A74-B9DE-BB8DD7996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17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first username, the </a:t>
            </a:r>
            <a:r>
              <a:rPr lang="en-GB" sz="2400" b="1" dirty="0" err="1" smtClean="0">
                <a:solidFill>
                  <a:srgbClr val="FFC000"/>
                </a:solidFill>
                <a:latin typeface="Montserrat" panose="02000505000000020004" pitchFamily="2" charset="0"/>
              </a:rPr>
              <a:t>color</a:t>
            </a: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 will be changed to green.</a:t>
            </a:r>
          </a:p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Scroll down and click at the other username.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3F84F93-7BD6-47AD-BAA6-26F78FE99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28" t="15505" r="16045" b="13813"/>
          <a:stretch/>
        </p:blipFill>
        <p:spPr>
          <a:xfrm>
            <a:off x="907669" y="1598845"/>
            <a:ext cx="8624638" cy="49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7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5063B2-290F-4EDD-9125-D91554B0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1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Change the commands name to “Page1”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3746FA-B4AB-4365-8EC6-B53279CB5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4" t="14311" r="12910" b="11822"/>
          <a:stretch/>
        </p:blipFill>
        <p:spPr>
          <a:xfrm>
            <a:off x="452513" y="1110418"/>
            <a:ext cx="10069350" cy="526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2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4A89C9-28D8-4B5F-B021-12AABF56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1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Click the plus button and choose relative select. 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64B0E2-D792-442A-9240-68FC3BF1E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6" t="13714" r="17500" b="13813"/>
          <a:stretch/>
        </p:blipFill>
        <p:spPr>
          <a:xfrm>
            <a:off x="970985" y="1143587"/>
            <a:ext cx="8987207" cy="53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2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1B965D-A72B-4D67-83BE-9FF4A9CE1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0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To relate username to the user comment, click username and place the arrow to the comment area.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D61DFEA-6D61-4DEE-BCB8-FEB1432A3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4710" r="15709" b="11424"/>
          <a:stretch/>
        </p:blipFill>
        <p:spPr>
          <a:xfrm>
            <a:off x="935120" y="1205717"/>
            <a:ext cx="9336221" cy="54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4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A8DC7CC-C1BF-4191-B8E7-30D4D376D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726" y="35409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 smtClean="0">
                <a:solidFill>
                  <a:srgbClr val="FFC000"/>
                </a:solidFill>
                <a:latin typeface="Montserrat" panose="02000505000000020004" pitchFamily="2" charset="0"/>
              </a:rPr>
              <a:t>Change the name to “comment”</a:t>
            </a:r>
            <a:endParaRPr lang="en-GB" sz="2400" b="1" dirty="0">
              <a:solidFill>
                <a:srgbClr val="FFC000"/>
              </a:solidFill>
              <a:latin typeface="Montserrat" panose="02000505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0EEE2A-56B2-436F-A4D3-BB4F9F42C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36" t="14510" r="15373" b="12420"/>
          <a:stretch/>
        </p:blipFill>
        <p:spPr>
          <a:xfrm>
            <a:off x="938409" y="935341"/>
            <a:ext cx="9533351" cy="565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0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246</Words>
  <Application>Microsoft Office PowerPoint</Application>
  <PresentationFormat>Widescreen</PresentationFormat>
  <Paragraphs>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Montserrat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 puteri</dc:creator>
  <cp:lastModifiedBy>Dian puteri</cp:lastModifiedBy>
  <cp:revision>98</cp:revision>
  <dcterms:created xsi:type="dcterms:W3CDTF">2019-08-29T02:49:17Z</dcterms:created>
  <dcterms:modified xsi:type="dcterms:W3CDTF">2019-11-22T15:39:59Z</dcterms:modified>
</cp:coreProperties>
</file>